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2" r:id="rId11"/>
    <p:sldId id="278" r:id="rId12"/>
    <p:sldId id="279" r:id="rId13"/>
    <p:sldId id="280" r:id="rId14"/>
    <p:sldId id="281" r:id="rId15"/>
    <p:sldId id="282" r:id="rId16"/>
    <p:sldId id="285" r:id="rId17"/>
    <p:sldId id="283" r:id="rId18"/>
    <p:sldId id="284" r:id="rId19"/>
    <p:sldId id="256" r:id="rId20"/>
    <p:sldId id="287" r:id="rId21"/>
    <p:sldId id="289" r:id="rId22"/>
    <p:sldId id="292" r:id="rId23"/>
    <p:sldId id="302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185"/>
            <a:ext cx="12192000" cy="4587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71" y="3690659"/>
            <a:ext cx="11669486" cy="177124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64671" y="5755595"/>
            <a:ext cx="4011386" cy="4655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Автор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671" y="6292167"/>
            <a:ext cx="1354818" cy="31818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15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466"/>
            <a:ext cx="12192000" cy="5799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2275" y="1828800"/>
            <a:ext cx="512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СПАСИБО</a:t>
            </a:r>
            <a:r>
              <a:rPr lang="ru-RU" sz="3600" b="1" baseline="0" dirty="0" smtClean="0">
                <a:solidFill>
                  <a:schemeClr val="bg1"/>
                </a:solidFill>
              </a:rPr>
              <a:t> ЗА ВНИМАНИЕ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ED4804-7A93-4EB6-84D7-CB8F11A3A7F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505751" cy="630917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87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D4F24-D97D-4BE6-8AB8-E915CA591ECC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4804-7A93-4EB6-84D7-CB8F11A3A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5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6ED4804-7A93-4EB6-84D7-CB8F11A3A7F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1" y="228399"/>
            <a:ext cx="2524125" cy="85725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838201" y="6198669"/>
            <a:ext cx="10817993" cy="19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838201" y="1066398"/>
            <a:ext cx="10817993" cy="19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24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sm.fadn.gov.ru/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70" y="1955097"/>
            <a:ext cx="11669486" cy="1771248"/>
          </a:xfrm>
        </p:spPr>
        <p:txBody>
          <a:bodyPr/>
          <a:lstStyle/>
          <a:p>
            <a:r>
              <a:rPr lang="ru-RU" dirty="0" smtClean="0"/>
              <a:t>Прогнозирование возникновения конфликтов в сфере межнациональных и межконфессиональных отношений </a:t>
            </a:r>
            <a:br>
              <a:rPr lang="ru-RU" dirty="0" smtClean="0"/>
            </a:br>
            <a:r>
              <a:rPr lang="ru-RU" dirty="0" smtClean="0"/>
              <a:t>с использованием </a:t>
            </a:r>
            <a:br>
              <a:rPr lang="ru-RU" dirty="0" smtClean="0"/>
            </a:br>
            <a:r>
              <a:rPr lang="ru-RU" dirty="0" smtClean="0"/>
              <a:t>Системы мониторинга ФАДН России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64670" y="5722645"/>
            <a:ext cx="11588432" cy="422782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Власов П.В.</a:t>
            </a:r>
            <a:r>
              <a:rPr lang="ru-RU" sz="1600" dirty="0" smtClean="0"/>
              <a:t> – ведущий специалист Управления анализа, прогноза и работы с иностранными гражданами ФАДН России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30321" y="6356890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12.05.2020 </a:t>
            </a:r>
            <a:r>
              <a:rPr lang="ru-RU" dirty="0"/>
              <a:t>(</a:t>
            </a:r>
            <a:r>
              <a:rPr lang="ru-RU" dirty="0" err="1"/>
              <a:t>вебинар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05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47400" y="438973"/>
            <a:ext cx="8310287" cy="368336"/>
          </a:xfrm>
        </p:spPr>
        <p:txBody>
          <a:bodyPr/>
          <a:lstStyle/>
          <a:p>
            <a:r>
              <a:rPr lang="ru-RU" sz="2800" dirty="0" smtClean="0"/>
              <a:t>Вопросы?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11" y="1119523"/>
            <a:ext cx="10684476" cy="53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4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475044" cy="630917"/>
          </a:xfrm>
        </p:spPr>
        <p:txBody>
          <a:bodyPr/>
          <a:lstStyle/>
          <a:p>
            <a:r>
              <a:rPr lang="ru-RU" sz="2000" b="1" dirty="0" smtClean="0"/>
              <a:t>Часть </a:t>
            </a:r>
            <a:r>
              <a:rPr lang="en-US" sz="2000" b="1" dirty="0" smtClean="0"/>
              <a:t>II. </a:t>
            </a:r>
            <a:r>
              <a:rPr lang="ru-RU" sz="2000" b="1" smtClean="0"/>
              <a:t>Ключевые модули </a:t>
            </a:r>
            <a:r>
              <a:rPr lang="ru-RU" sz="2000" smtClean="0"/>
              <a:t>Государственной </a:t>
            </a:r>
            <a:r>
              <a:rPr lang="ru-RU" sz="2000" dirty="0" smtClean="0"/>
              <a:t>Системы мониторинга в сфере межнациональных и межконфессиональных отношений ФАДН России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11" y="1119523"/>
            <a:ext cx="10684476" cy="53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3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475044" cy="630917"/>
          </a:xfrm>
        </p:spPr>
        <p:txBody>
          <a:bodyPr/>
          <a:lstStyle/>
          <a:p>
            <a:r>
              <a:rPr lang="ru-RU" sz="3200" b="1" dirty="0" smtClean="0"/>
              <a:t>Модуль «Ситуационный Центр»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1" y="1102859"/>
            <a:ext cx="7281062" cy="37327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847" y="1212807"/>
            <a:ext cx="6249737" cy="3890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27" y="3337080"/>
            <a:ext cx="5341057" cy="35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48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475044" cy="630917"/>
          </a:xfrm>
        </p:spPr>
        <p:txBody>
          <a:bodyPr/>
          <a:lstStyle/>
          <a:p>
            <a:r>
              <a:rPr lang="ru-RU" sz="3200" b="1" dirty="0" smtClean="0"/>
              <a:t>Модуль «Темы оперативного наблюдения»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841" y="2879095"/>
            <a:ext cx="6479159" cy="2960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5" y="1103810"/>
            <a:ext cx="8281671" cy="3550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02" y="3552862"/>
            <a:ext cx="5674583" cy="308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7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475044" cy="630917"/>
          </a:xfrm>
        </p:spPr>
        <p:txBody>
          <a:bodyPr/>
          <a:lstStyle/>
          <a:p>
            <a:r>
              <a:rPr lang="ru-RU" sz="3200" b="1" dirty="0" smtClean="0"/>
              <a:t>Модуль «Темы постоянного наблюдения»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078868" cy="2282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743" y="2169895"/>
            <a:ext cx="6194257" cy="4196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04" y="2847156"/>
            <a:ext cx="5595136" cy="37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006569" cy="305548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475044" cy="630917"/>
          </a:xfrm>
        </p:spPr>
        <p:txBody>
          <a:bodyPr/>
          <a:lstStyle/>
          <a:p>
            <a:r>
              <a:rPr lang="ru-RU" sz="3200" b="1" dirty="0" smtClean="0"/>
              <a:t>Модуль «Карточки кризисных ситуаций»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3024956"/>
            <a:ext cx="8768615" cy="35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52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475044" cy="630917"/>
          </a:xfrm>
        </p:spPr>
        <p:txBody>
          <a:bodyPr/>
          <a:lstStyle/>
          <a:p>
            <a:r>
              <a:rPr lang="ru-RU" sz="3200" b="1" dirty="0" smtClean="0"/>
              <a:t>Модуль «Календарь событий»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127"/>
            <a:ext cx="12192000" cy="45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516" y="3225171"/>
            <a:ext cx="8566484" cy="32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9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475044" cy="630917"/>
          </a:xfrm>
        </p:spPr>
        <p:txBody>
          <a:bodyPr/>
          <a:lstStyle/>
          <a:p>
            <a:r>
              <a:rPr lang="ru-RU" sz="3200" b="1" dirty="0" smtClean="0"/>
              <a:t>Модуль «Экспертная панель»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6772427" cy="4034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781" y="3249851"/>
            <a:ext cx="6400800" cy="3357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28" y="789271"/>
            <a:ext cx="5523272" cy="3912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11" y="3923640"/>
            <a:ext cx="3266722" cy="27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25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07" y="1028700"/>
            <a:ext cx="5245769" cy="310918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475044" cy="630917"/>
          </a:xfrm>
        </p:spPr>
        <p:txBody>
          <a:bodyPr/>
          <a:lstStyle/>
          <a:p>
            <a:r>
              <a:rPr lang="ru-RU" sz="3200" b="1" dirty="0" smtClean="0"/>
              <a:t>Модуль </a:t>
            </a:r>
            <a:r>
              <a:rPr lang="en-US" sz="3200" b="1" dirty="0" smtClean="0"/>
              <a:t>BI / </a:t>
            </a:r>
            <a:r>
              <a:rPr lang="ru-RU" sz="3200" b="1" dirty="0" smtClean="0"/>
              <a:t>«Экспертная панель»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4918"/>
            <a:ext cx="6670307" cy="29576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224" y="3338493"/>
            <a:ext cx="7538286" cy="28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6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00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и </a:t>
            </a:r>
            <a:r>
              <a:rPr lang="ru-RU" dirty="0" smtClean="0"/>
              <a:t>уровни прогнозирования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66118" y="1548713"/>
            <a:ext cx="109046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Прогнозирование возникновения конфликтов в Системе мониторинга происходит на трех уровнях</a:t>
            </a:r>
            <a:r>
              <a:rPr lang="ru-RU" sz="2800" dirty="0" smtClean="0"/>
              <a:t>:</a:t>
            </a:r>
            <a:endParaRPr lang="en-US" sz="2800" dirty="0" smtClean="0"/>
          </a:p>
          <a:p>
            <a:endParaRPr lang="ru-RU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b="1" dirty="0"/>
              <a:t>Оперативный</a:t>
            </a:r>
            <a:r>
              <a:rPr lang="ru-RU" sz="2800" dirty="0"/>
              <a:t> уровень прогноза (горизонт прогноза от 2 часов до 7 дней);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b="1" dirty="0"/>
              <a:t>Среднесрочный</a:t>
            </a:r>
            <a:r>
              <a:rPr lang="ru-RU" sz="2800" dirty="0"/>
              <a:t> уровень прогноза (горизонт прогноза от 1 недели до 3-х месяцев);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/>
              <a:t>Долгосрочный</a:t>
            </a:r>
            <a:r>
              <a:rPr lang="ru-RU" sz="2800" dirty="0"/>
              <a:t> </a:t>
            </a:r>
            <a:r>
              <a:rPr lang="ru-RU" sz="2800" dirty="0" smtClean="0"/>
              <a:t>уровень </a:t>
            </a:r>
            <a:r>
              <a:rPr lang="ru-RU" sz="2800" dirty="0"/>
              <a:t>прогноза </a:t>
            </a:r>
            <a:r>
              <a:rPr lang="ru-RU" sz="2800" dirty="0" smtClean="0"/>
              <a:t>(</a:t>
            </a:r>
            <a:r>
              <a:rPr lang="ru-RU" sz="2800" dirty="0"/>
              <a:t>горизонт прогноза </a:t>
            </a:r>
            <a:r>
              <a:rPr lang="ru-RU" sz="2800" dirty="0" smtClean="0"/>
              <a:t>от </a:t>
            </a:r>
            <a:r>
              <a:rPr lang="ru-RU" sz="2800" dirty="0"/>
              <a:t>1 года до 5 лет).</a:t>
            </a:r>
          </a:p>
        </p:txBody>
      </p:sp>
    </p:spTree>
    <p:extLst>
      <p:ext uri="{BB962C8B-B14F-4D97-AF65-F5344CB8AC3E}">
        <p14:creationId xmlns:p14="http://schemas.microsoft.com/office/powerpoint/2010/main" val="566376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Небольшой перерыв и мы продолжим…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33996" y="2036618"/>
            <a:ext cx="8265968" cy="2862322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Во время перерыва прошу зайти в Систему мониторинга ФАДН России под </a:t>
            </a:r>
            <a:r>
              <a:rPr lang="ru-RU" sz="3600" u="sng" dirty="0" smtClean="0"/>
              <a:t>своим логином/паролем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для использования в практической части нашего семинара.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10858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№</a:t>
            </a:r>
            <a:r>
              <a:rPr lang="en-US" dirty="0" smtClean="0"/>
              <a:t>1</a:t>
            </a:r>
            <a:r>
              <a:rPr lang="ru-RU" dirty="0" smtClean="0"/>
              <a:t>. Вход в систему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3618" y="1366405"/>
            <a:ext cx="10681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Запустить Систему мониторинга перейдя по ссылке </a:t>
            </a:r>
            <a:r>
              <a:rPr lang="en-US" dirty="0" smtClean="0">
                <a:hlinkClick r:id="rId2"/>
              </a:rPr>
              <a:t>https://sm.fadn.gov.ru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ru-RU" dirty="0" smtClean="0"/>
              <a:t>Ввести свой логин и пароль (вы получили его во время перерыва у лектора)</a:t>
            </a:r>
          </a:p>
          <a:p>
            <a:pPr marL="342900" indent="-342900">
              <a:buAutoNum type="arabicPeriod"/>
            </a:pPr>
            <a:r>
              <a:rPr lang="ru-RU" dirty="0" smtClean="0"/>
              <a:t>Осуществить вход в Систему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966355" y="4094018"/>
            <a:ext cx="10655877" cy="103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66355" y="4828581"/>
            <a:ext cx="336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Время на выполнение: 1 минута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66355" y="5355053"/>
            <a:ext cx="836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Ожидаемый результат: На экране монитора отображается основное окно Системы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66355" y="4346864"/>
            <a:ext cx="5873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кого задание: для всех представителей ИОГВ и ОМСУ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469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Задание </a:t>
            </a:r>
            <a:r>
              <a:rPr lang="ru-RU" sz="2800" dirty="0" smtClean="0"/>
              <a:t>№</a:t>
            </a:r>
            <a:r>
              <a:rPr lang="ru-RU" sz="2800" dirty="0"/>
              <a:t>2</a:t>
            </a:r>
            <a:r>
              <a:rPr lang="ru-RU" sz="2800" dirty="0" smtClean="0"/>
              <a:t>. </a:t>
            </a:r>
            <a:r>
              <a:rPr lang="ru-RU" sz="2800" dirty="0" smtClean="0"/>
              <a:t>Отработка </a:t>
            </a:r>
            <a:r>
              <a:rPr lang="ru-RU" sz="2600" dirty="0" smtClean="0"/>
              <a:t>темы</a:t>
            </a:r>
            <a:r>
              <a:rPr lang="ru-RU" sz="2800" dirty="0" smtClean="0"/>
              <a:t> постоянного наблюдения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93618" y="1366405"/>
            <a:ext cx="10681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Зайти в раздел «Темы постоянного наблюдения»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ru-RU" dirty="0" smtClean="0"/>
              <a:t>Найти назначенную тему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Нажать на кнопку «Отработать»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Заполнить поле «Комментарий исполнителя»</a:t>
            </a:r>
          </a:p>
          <a:p>
            <a:pPr marL="800100" lvl="1" indent="-342900">
              <a:buAutoNum type="arabicPeriod"/>
            </a:pPr>
            <a:r>
              <a:rPr lang="ru-RU" dirty="0" smtClean="0"/>
              <a:t>При наличии – приложить документ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Нажать на кнопку «Сохранить»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966355" y="4094018"/>
            <a:ext cx="10655877" cy="103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66355" y="4828581"/>
            <a:ext cx="337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Время на выполнение: 10 минут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66355" y="5355053"/>
            <a:ext cx="1070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Ожидаемый результат: Произойдет отработка темы, сменится иконка темы, у ОМСУ тема исчезнет в разделе «Темы постоянного наблюдения»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66355" y="4346864"/>
            <a:ext cx="464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кого задание: для представителей ОМСУ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370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Задание </a:t>
            </a:r>
            <a:r>
              <a:rPr lang="ru-RU" sz="2800" dirty="0" smtClean="0"/>
              <a:t>№</a:t>
            </a:r>
            <a:r>
              <a:rPr lang="ru-RU" sz="2800" dirty="0"/>
              <a:t>3</a:t>
            </a:r>
            <a:r>
              <a:rPr lang="ru-RU" sz="2800" dirty="0" smtClean="0"/>
              <a:t>. </a:t>
            </a:r>
            <a:r>
              <a:rPr lang="ru-RU" sz="2800" dirty="0" smtClean="0"/>
              <a:t>Заполнение отчета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93618" y="1366405"/>
            <a:ext cx="10681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Зайти в раздел «Ввод данных»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ru-RU" dirty="0" smtClean="0"/>
              <a:t>Нажать на кнопку «Заполнить отчет»</a:t>
            </a:r>
          </a:p>
          <a:p>
            <a:pPr marL="342900" indent="-342900">
              <a:buFontTx/>
              <a:buAutoNum type="arabicPeriod"/>
            </a:pPr>
            <a:r>
              <a:rPr lang="ru-RU" dirty="0"/>
              <a:t>Нажать на кнопку </a:t>
            </a:r>
            <a:r>
              <a:rPr lang="ru-RU" dirty="0" smtClean="0"/>
              <a:t>«Добавить элемент»</a:t>
            </a:r>
            <a:endParaRPr lang="ru-RU" dirty="0"/>
          </a:p>
          <a:p>
            <a:pPr marL="342900" indent="-342900">
              <a:buAutoNum type="arabicPeriod"/>
            </a:pPr>
            <a:r>
              <a:rPr lang="ru-RU" dirty="0" smtClean="0"/>
              <a:t>Заполнить поля появившейся формы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Нажать на кнопку «Отправить на проверку»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966355" y="4094018"/>
            <a:ext cx="10655877" cy="103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66355" y="4828581"/>
            <a:ext cx="337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Время на выполнение: 10 минут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66355" y="5355053"/>
            <a:ext cx="1070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Ожидаемый результат: Отчет станет недоступен для заполнения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66355" y="4346864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кого задание: только для представителей ОМСУ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584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56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0923" y="249501"/>
            <a:ext cx="8505751" cy="630917"/>
          </a:xfrm>
        </p:spPr>
        <p:txBody>
          <a:bodyPr/>
          <a:lstStyle/>
          <a:p>
            <a:r>
              <a:rPr lang="ru-RU" sz="3000" dirty="0"/>
              <a:t>Модули Системы мониторинга по уровням прогнозирования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912887"/>
              </p:ext>
            </p:extLst>
          </p:nvPr>
        </p:nvGraphicFramePr>
        <p:xfrm>
          <a:off x="853989" y="1823536"/>
          <a:ext cx="1075312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930"/>
                <a:gridCol w="596419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Уровень</a:t>
                      </a:r>
                      <a:r>
                        <a:rPr lang="ru-RU" sz="2100" baseline="0" dirty="0" smtClean="0"/>
                        <a:t> прогнозирования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Модули Системы Мониторинга ФАДН России</a:t>
                      </a:r>
                      <a:endParaRPr lang="ru-RU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Оперативный уровень 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dirty="0" smtClean="0"/>
                        <a:t>Модуль «Темы оперативного наблюдения»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dirty="0" smtClean="0"/>
                        <a:t>Модуль «Темы постоянного наблюдения»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b="1" dirty="0" smtClean="0"/>
                        <a:t>Модуль «Экспертная панель»</a:t>
                      </a:r>
                      <a:endParaRPr lang="ru-RU" sz="21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Среднесрочный уровень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dirty="0" smtClean="0"/>
                        <a:t>Модуль «Календарь событий»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dirty="0" smtClean="0"/>
                        <a:t>Модуль «Паспорт напряженности региона»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b="1" dirty="0" smtClean="0"/>
                        <a:t>Модуль «Экспертная панель»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Долгосрочный уровень </a:t>
                      </a:r>
                      <a:endParaRPr lang="ru-RU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dirty="0" smtClean="0"/>
                        <a:t>Модуль многомерного (OLAP) анализа данных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dirty="0" smtClean="0"/>
                        <a:t>Модуль «Ситуационный центр»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100" b="1" dirty="0" smtClean="0"/>
                        <a:t>Модуль «Экспертная панель»</a:t>
                      </a:r>
                      <a:endParaRPr lang="ru-RU" sz="21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202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Оперативный мониторинг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120" y="1351006"/>
            <a:ext cx="10904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/>
              <a:t>Источники данных - </a:t>
            </a:r>
            <a:r>
              <a:rPr lang="ru-RU" b="1" u="sng" dirty="0" smtClean="0"/>
              <a:t>неструктурированные данные </a:t>
            </a:r>
            <a:r>
              <a:rPr lang="ru-RU" b="1" u="sng" dirty="0"/>
              <a:t>из публичных источников в сети Интернет:</a:t>
            </a:r>
            <a:endParaRPr lang="ru-RU" b="1" u="sng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/>
              <a:t>Электронные </a:t>
            </a:r>
            <a:r>
              <a:rPr lang="ru-RU" dirty="0"/>
              <a:t>средства массовой информации;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/>
              <a:t>Социальные </a:t>
            </a:r>
            <a:r>
              <a:rPr lang="ru-RU" dirty="0"/>
              <a:t>сети;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/>
              <a:t>Мобильные </a:t>
            </a:r>
            <a:r>
              <a:rPr lang="ru-RU" dirty="0"/>
              <a:t>мессенджеры;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/>
              <a:t>Блоги </a:t>
            </a:r>
            <a:r>
              <a:rPr lang="ru-RU" dirty="0"/>
              <a:t>и микроблоги твиттер;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 smtClean="0"/>
              <a:t>Иные </a:t>
            </a:r>
            <a:r>
              <a:rPr lang="ru-RU" dirty="0"/>
              <a:t>источники в сети интернет – тематические сайты, форумы и т.п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091" b="18056"/>
          <a:stretch/>
        </p:blipFill>
        <p:spPr>
          <a:xfrm>
            <a:off x="840260" y="3311609"/>
            <a:ext cx="10904652" cy="28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4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455448"/>
            <a:ext cx="8505751" cy="630917"/>
          </a:xfrm>
        </p:spPr>
        <p:txBody>
          <a:bodyPr/>
          <a:lstStyle/>
          <a:p>
            <a:r>
              <a:rPr lang="ru-RU" sz="2800" dirty="0"/>
              <a:t>Принцип формирования списка объектов мониторинга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112" b="2748"/>
          <a:stretch/>
        </p:blipFill>
        <p:spPr>
          <a:xfrm>
            <a:off x="832022" y="1161535"/>
            <a:ext cx="10838750" cy="49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3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310287" cy="630917"/>
          </a:xfrm>
        </p:spPr>
        <p:txBody>
          <a:bodyPr/>
          <a:lstStyle/>
          <a:p>
            <a:r>
              <a:rPr lang="ru-RU" sz="3200" dirty="0"/>
              <a:t>Среднесрочный мониторинг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883" y="1178009"/>
            <a:ext cx="10890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Среднесрочный мониторинг или, по-другому «мониторинг мероприятий» заключается в том, чтобы по заданному человеком графику (календарю) мероприятий или памятных событий в сфере межнациональных и межконфессиональных отношений, автоматизировано создавать темы наблюдения при приближении даты того или иного мероприятия или события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65" y="2501448"/>
            <a:ext cx="5893349" cy="2397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150" y="3846462"/>
            <a:ext cx="6367849" cy="237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7333" y="5354595"/>
            <a:ext cx="318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Модуль «Календарь событий»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389341" y="2989289"/>
            <a:ext cx="448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Модуль «Паспорт напряженности региона»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4845742" y="5429566"/>
            <a:ext cx="978408" cy="294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6730314" y="3063750"/>
            <a:ext cx="659027" cy="2524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67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310287" cy="630917"/>
          </a:xfrm>
        </p:spPr>
        <p:txBody>
          <a:bodyPr/>
          <a:lstStyle/>
          <a:p>
            <a:r>
              <a:rPr lang="ru-RU" sz="3200" dirty="0"/>
              <a:t>Долгосрочный («</a:t>
            </a:r>
            <a:r>
              <a:rPr lang="en-US" sz="3200" dirty="0"/>
              <a:t>forecast») </a:t>
            </a:r>
            <a:r>
              <a:rPr lang="ru-RU" sz="3200" dirty="0"/>
              <a:t>мониторинг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883" y="1178009"/>
            <a:ext cx="108904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/>
              <a:t>Участники информационного взаимодействия: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Министерство </a:t>
            </a:r>
            <a:r>
              <a:rPr lang="ru-RU" sz="1600" dirty="0"/>
              <a:t>внутренних дел Российской Федерации,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Министерство </a:t>
            </a:r>
            <a:r>
              <a:rPr lang="ru-RU" sz="1600" dirty="0"/>
              <a:t>юстиции Российской Федерации,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Министерство </a:t>
            </a:r>
            <a:r>
              <a:rPr lang="ru-RU" sz="1600" dirty="0"/>
              <a:t>культуры Российской Федерации,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Министерство </a:t>
            </a:r>
            <a:r>
              <a:rPr lang="ru-RU" sz="1600" dirty="0"/>
              <a:t>науки и высшего образования,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Министерство </a:t>
            </a:r>
            <a:r>
              <a:rPr lang="ru-RU" sz="1600" dirty="0"/>
              <a:t>просвещения Российской Федерации,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Федеральная </a:t>
            </a:r>
            <a:r>
              <a:rPr lang="ru-RU" sz="1600" dirty="0"/>
              <a:t>служба охраны Российской Федерации,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Федеральная </a:t>
            </a:r>
            <a:r>
              <a:rPr lang="ru-RU" sz="1600" dirty="0"/>
              <a:t>служба по финансовому </a:t>
            </a:r>
            <a:r>
              <a:rPr lang="ru-RU" sz="1600" dirty="0" smtClean="0"/>
              <a:t>мониторингу.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82" y="3378910"/>
            <a:ext cx="5428733" cy="2783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50" y="1189785"/>
            <a:ext cx="5585254" cy="3476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615" y="3674737"/>
            <a:ext cx="5461688" cy="293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8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310287" cy="630917"/>
          </a:xfrm>
        </p:spPr>
        <p:txBody>
          <a:bodyPr/>
          <a:lstStyle/>
          <a:p>
            <a:r>
              <a:rPr lang="ru-RU" sz="3200" dirty="0"/>
              <a:t>Экспертная панель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6772427" cy="4034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781" y="3249851"/>
            <a:ext cx="6400800" cy="3357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728" y="789271"/>
            <a:ext cx="5523272" cy="3912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11" y="3923640"/>
            <a:ext cx="3266722" cy="27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5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65021" y="397783"/>
            <a:ext cx="8310287" cy="630917"/>
          </a:xfrm>
        </p:spPr>
        <p:txBody>
          <a:bodyPr/>
          <a:lstStyle/>
          <a:p>
            <a:r>
              <a:rPr lang="ru-RU" sz="3200" dirty="0"/>
              <a:t>Методические рекомендации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3168" y="3213492"/>
            <a:ext cx="107421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Методические рекомендации направлены на оказание методической помощи органам государственной власти субъектов Российской Федерации и органам местного самоуправления в создании общего алгоритма действий по выявлению формирующихся конфликтов в сфере межнациональных и межконфессиональных отношений, их предупреждению и действиям, направленным на ликвидацию их последствий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На основе вышеуказанных методических рекомендаций в каждом субъекте Российской Федерации необходимо принять или привести в соответствие локальные нормативно-правовые акты, регулирующие работу сотрудников в сфере вопросов национальной политики на региональном и муниципальном уровнях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 rot="21338273">
            <a:off x="930876" y="1606379"/>
            <a:ext cx="10742139" cy="1200329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Приказом ФАДН России от 28 февраля 2019 г. №20 утверждены методические рекомендации о порядке реагирования на выявленные системой мониторинга конфликтные и предконфликтные ситуации в сфере межнациональных и межконфессиональных отношений в субъектах Российской Федерации и муниципальных образованиях и заполнения электронных форм.</a:t>
            </a:r>
          </a:p>
        </p:txBody>
      </p:sp>
    </p:spTree>
    <p:extLst>
      <p:ext uri="{BB962C8B-B14F-4D97-AF65-F5344CB8AC3E}">
        <p14:creationId xmlns:p14="http://schemas.microsoft.com/office/powerpoint/2010/main" val="2489703497"/>
      </p:ext>
    </p:extLst>
  </p:cSld>
  <p:clrMapOvr>
    <a:masterClrMapping/>
  </p:clrMapOvr>
</p:sld>
</file>

<file path=ppt/theme/theme1.xml><?xml version="1.0" encoding="utf-8"?>
<a:theme xmlns:a="http://schemas.openxmlformats.org/drawingml/2006/main" name="ФАДН+ИЭА_РАН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АДН+ИЭА_РАН" id="{BCCBFFD0-E5DD-4E94-ADFE-6F4851B81009}" vid="{6C8DE53C-4B0A-4513-947F-890DA686A9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ФАДН+ИЭА_РАН</Template>
  <TotalTime>727</TotalTime>
  <Words>709</Words>
  <Application>Microsoft Office PowerPoint</Application>
  <PresentationFormat>Широкоэкранный</PresentationFormat>
  <Paragraphs>88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ФАДН+ИЭА_РАН</vt:lpstr>
      <vt:lpstr>Прогнозирование возникновения конфликтов в сфере межнациональных и межконфессиональных отношений  с использованием  Системы мониторинга ФАДН России</vt:lpstr>
      <vt:lpstr>Виды и уровни прогнозирования</vt:lpstr>
      <vt:lpstr>Модули Системы мониторинга по уровням прогнозирования</vt:lpstr>
      <vt:lpstr>Оперативный мониторинг</vt:lpstr>
      <vt:lpstr>Принцип формирования списка объектов мониторинга</vt:lpstr>
      <vt:lpstr>Среднесрочный мониторинг</vt:lpstr>
      <vt:lpstr>Долгосрочный («forecast») мониторинг</vt:lpstr>
      <vt:lpstr>Экспертная панель</vt:lpstr>
      <vt:lpstr>Методические рекомендации</vt:lpstr>
      <vt:lpstr>Вопросы?</vt:lpstr>
      <vt:lpstr>Часть II. Ключевые модули Государственной Системы мониторинга в сфере межнациональных и межконфессиональных отношений ФАДН России</vt:lpstr>
      <vt:lpstr>Модуль «Ситуационный Центр»</vt:lpstr>
      <vt:lpstr>Модуль «Темы оперативного наблюдения»</vt:lpstr>
      <vt:lpstr>Модуль «Темы постоянного наблюдения»</vt:lpstr>
      <vt:lpstr>Модуль «Карточки кризисных ситуаций»</vt:lpstr>
      <vt:lpstr>Модуль «Календарь событий»</vt:lpstr>
      <vt:lpstr>Модуль «Экспертная панель»</vt:lpstr>
      <vt:lpstr>Модуль BI / «Экспертная панель»</vt:lpstr>
      <vt:lpstr>Презентация PowerPoint</vt:lpstr>
      <vt:lpstr>Небольшой перерыв и мы продолжим…</vt:lpstr>
      <vt:lpstr>Задание №1. Вход в систему</vt:lpstr>
      <vt:lpstr>Задание №2. Отработка темы постоянного наблюдения</vt:lpstr>
      <vt:lpstr>Задание №3. Заполнение отчета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Власов Павел Владиславович</cp:lastModifiedBy>
  <cp:revision>68</cp:revision>
  <dcterms:created xsi:type="dcterms:W3CDTF">2019-05-31T15:33:23Z</dcterms:created>
  <dcterms:modified xsi:type="dcterms:W3CDTF">2020-05-12T06:35:20Z</dcterms:modified>
</cp:coreProperties>
</file>